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e6c4909f1e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e6c4909f1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e7bc7247c9_0_4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e7bc7247c9_0_4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e7bc7247c9_0_4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e7bc7247c9_0_4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e7bc7247c9_0_4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e7bc7247c9_0_4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e7bc7247c9_0_4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e7bc7247c9_0_4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e7bc7247c9_0_4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e7bc7247c9_0_4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e7bc7247c9_0_4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e7bc7247c9_0_4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e7bc7247c9_0_4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e7bc7247c9_0_4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e7bc7247c9_0_4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e7bc7247c9_0_4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e7bc7247c9_0_4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e7bc7247c9_0_4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e7bc7247c9_0_4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e7bc7247c9_0_4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e7bc7247c9_0_4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e7bc7247c9_0_4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e7bc7247c9_0_4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e7bc7247c9_0_4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e7bc7247c9_0_4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e7bc7247c9_0_4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00808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6.jp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youtube.com/watch?v=f5yyHj4ZnpE&amp;t=87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youtube.com/watch?v=f5yyHj4ZnpE&amp;t=87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www.youtube.com/watch?v=Hge1G-54Cg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youtube.com/watch?v=eF3FmzN70Kk" TargetMode="External"/><Relationship Id="rId4" Type="http://schemas.openxmlformats.org/officeDocument/2006/relationships/hyperlink" Target="https://www.youtube.com/watch?v=-Jxk9AHjUk8" TargetMode="External"/><Relationship Id="rId5" Type="http://schemas.openxmlformats.org/officeDocument/2006/relationships/hyperlink" Target="https://www.youtube.com/watch?v=jqRrXJqD3Hg" TargetMode="External"/><Relationship Id="rId6" Type="http://schemas.openxmlformats.org/officeDocument/2006/relationships/hyperlink" Target="https://www.youtube.com/watch?v=Hge1G-54Cg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youtube.com/watch?v=f5yyHj4ZnpE&amp;t=87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2833623"/>
            <a:ext cx="8520600" cy="952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5600">
                <a:solidFill>
                  <a:schemeClr val="lt1"/>
                </a:solidFill>
              </a:rPr>
              <a:t>Uniform Information</a:t>
            </a:r>
            <a:endParaRPr sz="5600">
              <a:solidFill>
                <a:schemeClr val="lt1"/>
              </a:solidFill>
            </a:endParaRPr>
          </a:p>
        </p:txBody>
      </p:sp>
      <p:pic>
        <p:nvPicPr>
          <p:cNvPr id="55" name="Google Shape;55;p13"/>
          <p:cNvPicPr preferRelativeResize="0"/>
          <p:nvPr/>
        </p:nvPicPr>
        <p:blipFill>
          <a:blip r:embed="rId3">
            <a:alphaModFix/>
          </a:blip>
          <a:stretch>
            <a:fillRect/>
          </a:stretch>
        </p:blipFill>
        <p:spPr>
          <a:xfrm>
            <a:off x="657225" y="647700"/>
            <a:ext cx="7829550" cy="19240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311700" y="445025"/>
            <a:ext cx="8520600" cy="58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solidFill>
                  <a:schemeClr val="lt1"/>
                </a:solidFill>
              </a:rPr>
              <a:t>Tuxedo Shirts (all males, plus females in Concert and Chamber)</a:t>
            </a:r>
            <a:endParaRPr sz="2220">
              <a:solidFill>
                <a:schemeClr val="lt1"/>
              </a:solidFill>
            </a:endParaRPr>
          </a:p>
        </p:txBody>
      </p:sp>
      <p:sp>
        <p:nvSpPr>
          <p:cNvPr id="113" name="Google Shape;113;p22"/>
          <p:cNvSpPr txBox="1"/>
          <p:nvPr>
            <p:ph idx="1" type="body"/>
          </p:nvPr>
        </p:nvSpPr>
        <p:spPr>
          <a:xfrm>
            <a:off x="311700" y="1152475"/>
            <a:ext cx="5328600" cy="3440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688"/>
              <a:buNone/>
            </a:pPr>
            <a:r>
              <a:rPr lang="en" sz="2004">
                <a:solidFill>
                  <a:schemeClr val="lt1"/>
                </a:solidFill>
              </a:rPr>
              <a:t>Wing Collar Tuxedo Shirts are required, and purchased by each student</a:t>
            </a:r>
            <a:endParaRPr sz="2004">
              <a:solidFill>
                <a:schemeClr val="lt1"/>
              </a:solidFill>
            </a:endParaRPr>
          </a:p>
          <a:p>
            <a:pPr indent="-355885" lvl="0" marL="457200" rtl="0" algn="l">
              <a:lnSpc>
                <a:spcPct val="95000"/>
              </a:lnSpc>
              <a:spcBef>
                <a:spcPts val="1200"/>
              </a:spcBef>
              <a:spcAft>
                <a:spcPts val="0"/>
              </a:spcAft>
              <a:buClr>
                <a:schemeClr val="lt1"/>
              </a:buClr>
              <a:buSzPts val="2004"/>
              <a:buChar char="●"/>
            </a:pPr>
            <a:r>
              <a:rPr lang="en" sz="2004">
                <a:solidFill>
                  <a:schemeClr val="lt1"/>
                </a:solidFill>
              </a:rPr>
              <a:t>¼ inch Pleats</a:t>
            </a:r>
            <a:endParaRPr sz="2004">
              <a:solidFill>
                <a:schemeClr val="lt1"/>
              </a:solidFill>
            </a:endParaRPr>
          </a:p>
          <a:p>
            <a:pPr indent="-355885" lvl="0" marL="457200" rtl="0" algn="l">
              <a:lnSpc>
                <a:spcPct val="95000"/>
              </a:lnSpc>
              <a:spcBef>
                <a:spcPts val="0"/>
              </a:spcBef>
              <a:spcAft>
                <a:spcPts val="0"/>
              </a:spcAft>
              <a:buClr>
                <a:schemeClr val="lt1"/>
              </a:buClr>
              <a:buSzPts val="2004"/>
              <a:buChar char="●"/>
            </a:pPr>
            <a:r>
              <a:rPr lang="en" sz="2004">
                <a:solidFill>
                  <a:schemeClr val="lt1"/>
                </a:solidFill>
              </a:rPr>
              <a:t>White buttons (remove black studs)</a:t>
            </a:r>
            <a:endParaRPr sz="2004">
              <a:solidFill>
                <a:schemeClr val="lt1"/>
              </a:solidFill>
            </a:endParaRPr>
          </a:p>
          <a:p>
            <a:pPr indent="-355885" lvl="0" marL="457200" rtl="0" algn="l">
              <a:lnSpc>
                <a:spcPct val="95000"/>
              </a:lnSpc>
              <a:spcBef>
                <a:spcPts val="0"/>
              </a:spcBef>
              <a:spcAft>
                <a:spcPts val="0"/>
              </a:spcAft>
              <a:buClr>
                <a:schemeClr val="lt1"/>
              </a:buClr>
              <a:buSzPts val="2004"/>
              <a:buChar char="●"/>
            </a:pPr>
            <a:r>
              <a:rPr lang="en" sz="2004">
                <a:solidFill>
                  <a:schemeClr val="lt1"/>
                </a:solidFill>
              </a:rPr>
              <a:t>Available in men’s and women’s sizes </a:t>
            </a:r>
            <a:endParaRPr sz="2004">
              <a:solidFill>
                <a:schemeClr val="lt1"/>
              </a:solidFill>
            </a:endParaRPr>
          </a:p>
          <a:p>
            <a:pPr indent="-355885" lvl="0" marL="457200" rtl="0" algn="l">
              <a:lnSpc>
                <a:spcPct val="95000"/>
              </a:lnSpc>
              <a:spcBef>
                <a:spcPts val="0"/>
              </a:spcBef>
              <a:spcAft>
                <a:spcPts val="0"/>
              </a:spcAft>
              <a:buClr>
                <a:schemeClr val="lt1"/>
              </a:buClr>
              <a:buSzPts val="2004"/>
              <a:buChar char="●"/>
            </a:pPr>
            <a:r>
              <a:rPr lang="en" sz="2004">
                <a:solidFill>
                  <a:schemeClr val="lt1"/>
                </a:solidFill>
              </a:rPr>
              <a:t>Purchase from any formal wear shop in the area (The Tuxedo Lady, Men’s Wearhouse, Department Stores), or online (Amazon, Formal Fashions) </a:t>
            </a:r>
            <a:endParaRPr sz="1125">
              <a:solidFill>
                <a:schemeClr val="lt1"/>
              </a:solidFill>
            </a:endParaRPr>
          </a:p>
        </p:txBody>
      </p:sp>
      <p:pic>
        <p:nvPicPr>
          <p:cNvPr id="114" name="Google Shape;114;p22"/>
          <p:cNvPicPr preferRelativeResize="0"/>
          <p:nvPr/>
        </p:nvPicPr>
        <p:blipFill>
          <a:blip r:embed="rId3">
            <a:alphaModFix/>
          </a:blip>
          <a:stretch>
            <a:fillRect/>
          </a:stretch>
        </p:blipFill>
        <p:spPr>
          <a:xfrm>
            <a:off x="5795225" y="1262375"/>
            <a:ext cx="2723499" cy="297872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None/>
            </a:pPr>
            <a:r>
              <a:rPr lang="en">
                <a:solidFill>
                  <a:schemeClr val="lt1"/>
                </a:solidFill>
              </a:rPr>
              <a:t>Tie and Cummerbund Fitting and Care</a:t>
            </a:r>
            <a:endParaRPr/>
          </a:p>
        </p:txBody>
      </p:sp>
      <p:sp>
        <p:nvSpPr>
          <p:cNvPr id="120" name="Google Shape;120;p23"/>
          <p:cNvSpPr txBox="1"/>
          <p:nvPr>
            <p:ph idx="1" type="body"/>
          </p:nvPr>
        </p:nvSpPr>
        <p:spPr>
          <a:xfrm>
            <a:off x="311700" y="941525"/>
            <a:ext cx="8520600" cy="4018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solidFill>
                  <a:schemeClr val="lt1"/>
                </a:solidFill>
              </a:rPr>
              <a:t>Tie</a:t>
            </a:r>
            <a:endParaRPr>
              <a:solidFill>
                <a:schemeClr val="lt1"/>
              </a:solidFill>
            </a:endParaRPr>
          </a:p>
          <a:p>
            <a:pPr indent="-334327" lvl="0" marL="457200" rtl="0" algn="l">
              <a:spcBef>
                <a:spcPts val="1200"/>
              </a:spcBef>
              <a:spcAft>
                <a:spcPts val="0"/>
              </a:spcAft>
              <a:buClr>
                <a:schemeClr val="lt1"/>
              </a:buClr>
              <a:buSzPct val="100000"/>
              <a:buChar char="●"/>
            </a:pPr>
            <a:r>
              <a:rPr lang="en">
                <a:solidFill>
                  <a:schemeClr val="lt1"/>
                </a:solidFill>
              </a:rPr>
              <a:t>Slide the bow tie under the loop on the back of the wing collar tuxedo shirt to keep it in place</a:t>
            </a:r>
            <a:endParaRPr>
              <a:solidFill>
                <a:schemeClr val="lt1"/>
              </a:solidFill>
            </a:endParaRPr>
          </a:p>
          <a:p>
            <a:pPr indent="-334327" lvl="0" marL="457200" rtl="0" algn="l">
              <a:spcBef>
                <a:spcPts val="0"/>
              </a:spcBef>
              <a:spcAft>
                <a:spcPts val="0"/>
              </a:spcAft>
              <a:buClr>
                <a:schemeClr val="lt1"/>
              </a:buClr>
              <a:buSzPct val="100000"/>
              <a:buChar char="●"/>
            </a:pPr>
            <a:r>
              <a:rPr lang="en">
                <a:solidFill>
                  <a:schemeClr val="lt1"/>
                </a:solidFill>
              </a:rPr>
              <a:t>Tuck the wing tips of the shirt collar beneath the bow tie</a:t>
            </a:r>
            <a:endParaRPr>
              <a:solidFill>
                <a:schemeClr val="lt1"/>
              </a:solidFill>
            </a:endParaRPr>
          </a:p>
          <a:p>
            <a:pPr indent="0" lvl="0" marL="0" rtl="0" algn="l">
              <a:spcBef>
                <a:spcPts val="1200"/>
              </a:spcBef>
              <a:spcAft>
                <a:spcPts val="0"/>
              </a:spcAft>
              <a:buNone/>
            </a:pPr>
            <a:r>
              <a:rPr lang="en">
                <a:solidFill>
                  <a:schemeClr val="lt1"/>
                </a:solidFill>
              </a:rPr>
              <a:t>Cummerbund</a:t>
            </a:r>
            <a:endParaRPr>
              <a:solidFill>
                <a:schemeClr val="lt1"/>
              </a:solidFill>
            </a:endParaRPr>
          </a:p>
          <a:p>
            <a:pPr indent="-334327" lvl="0" marL="457200" rtl="0" algn="l">
              <a:spcBef>
                <a:spcPts val="1200"/>
              </a:spcBef>
              <a:spcAft>
                <a:spcPts val="0"/>
              </a:spcAft>
              <a:buClr>
                <a:schemeClr val="lt1"/>
              </a:buClr>
              <a:buSzPct val="100000"/>
              <a:buChar char="●"/>
            </a:pPr>
            <a:r>
              <a:rPr lang="en">
                <a:solidFill>
                  <a:schemeClr val="lt1"/>
                </a:solidFill>
              </a:rPr>
              <a:t>Wear the cummerbund with the pleats facing out and pointing up, over the waistband of the pants or skirt</a:t>
            </a:r>
            <a:endParaRPr>
              <a:solidFill>
                <a:schemeClr val="lt1"/>
              </a:solidFill>
            </a:endParaRPr>
          </a:p>
          <a:p>
            <a:pPr indent="-334327" lvl="0" marL="457200" rtl="0" algn="l">
              <a:spcBef>
                <a:spcPts val="0"/>
              </a:spcBef>
              <a:spcAft>
                <a:spcPts val="0"/>
              </a:spcAft>
              <a:buClr>
                <a:schemeClr val="lt1"/>
              </a:buClr>
              <a:buSzPct val="100000"/>
              <a:buChar char="●"/>
            </a:pPr>
            <a:r>
              <a:rPr lang="en">
                <a:solidFill>
                  <a:schemeClr val="lt1"/>
                </a:solidFill>
              </a:rPr>
              <a:t>Do not tie the elastic in knots to adjust the length or to fasten</a:t>
            </a:r>
            <a:endParaRPr>
              <a:solidFill>
                <a:schemeClr val="lt1"/>
              </a:solidFill>
            </a:endParaRPr>
          </a:p>
          <a:p>
            <a:pPr indent="-334327" lvl="0" marL="457200" rtl="0" algn="l">
              <a:spcBef>
                <a:spcPts val="0"/>
              </a:spcBef>
              <a:spcAft>
                <a:spcPts val="0"/>
              </a:spcAft>
              <a:buClr>
                <a:schemeClr val="lt1"/>
              </a:buClr>
              <a:buSzPct val="100000"/>
              <a:buChar char="●"/>
            </a:pPr>
            <a:r>
              <a:rPr lang="en">
                <a:solidFill>
                  <a:schemeClr val="lt1"/>
                </a:solidFill>
              </a:rPr>
              <a:t>The length can be adjusted. If it is still too long after adjusting, the elastic can be pinned, or the elastic can be reversed in the metal slide to allow for further adjusting</a:t>
            </a:r>
            <a:endParaRPr>
              <a:solidFill>
                <a:schemeClr val="lt1"/>
              </a:solidFill>
            </a:endParaRPr>
          </a:p>
          <a:p>
            <a:pPr indent="0" lvl="0" marL="457200" rtl="0" algn="l">
              <a:spcBef>
                <a:spcPts val="1200"/>
              </a:spcBef>
              <a:spcAft>
                <a:spcPts val="0"/>
              </a:spcAft>
              <a:buNone/>
            </a:pPr>
            <a:r>
              <a:t/>
            </a:r>
            <a:endParaRPr>
              <a:solidFill>
                <a:schemeClr val="lt1"/>
              </a:solidFill>
            </a:endParaRPr>
          </a:p>
          <a:p>
            <a:pPr indent="0" lvl="0" marL="0" rtl="0" algn="l">
              <a:spcBef>
                <a:spcPts val="1200"/>
              </a:spcBef>
              <a:spcAft>
                <a:spcPts val="1200"/>
              </a:spcAft>
              <a:buNone/>
            </a:pPr>
            <a:r>
              <a:t/>
            </a:r>
            <a:endParaRPr>
              <a:solidFill>
                <a:schemeClr val="lt1"/>
              </a:solidFill>
            </a:endParaRPr>
          </a:p>
        </p:txBody>
      </p:sp>
      <p:pic>
        <p:nvPicPr>
          <p:cNvPr id="121" name="Google Shape;121;p23"/>
          <p:cNvPicPr preferRelativeResize="0"/>
          <p:nvPr/>
        </p:nvPicPr>
        <p:blipFill>
          <a:blip r:embed="rId3">
            <a:alphaModFix/>
          </a:blip>
          <a:stretch>
            <a:fillRect/>
          </a:stretch>
        </p:blipFill>
        <p:spPr>
          <a:xfrm>
            <a:off x="811900" y="4142224"/>
            <a:ext cx="2146975" cy="751425"/>
          </a:xfrm>
          <a:prstGeom prst="rect">
            <a:avLst/>
          </a:prstGeom>
          <a:noFill/>
          <a:ln>
            <a:noFill/>
          </a:ln>
        </p:spPr>
      </p:pic>
      <p:pic>
        <p:nvPicPr>
          <p:cNvPr id="122" name="Google Shape;122;p23"/>
          <p:cNvPicPr preferRelativeResize="0"/>
          <p:nvPr/>
        </p:nvPicPr>
        <p:blipFill>
          <a:blip r:embed="rId4">
            <a:alphaModFix/>
          </a:blip>
          <a:stretch>
            <a:fillRect/>
          </a:stretch>
        </p:blipFill>
        <p:spPr>
          <a:xfrm>
            <a:off x="6326800" y="1809375"/>
            <a:ext cx="1502872" cy="7514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None/>
            </a:pPr>
            <a:r>
              <a:rPr lang="en">
                <a:solidFill>
                  <a:schemeClr val="lt1"/>
                </a:solidFill>
              </a:rPr>
              <a:t>Long Dress Fitting and Care (Sinfonia/Symphonic Strings)</a:t>
            </a:r>
            <a:endParaRPr/>
          </a:p>
        </p:txBody>
      </p:sp>
      <p:sp>
        <p:nvSpPr>
          <p:cNvPr id="128" name="Google Shape;128;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Clr>
                <a:schemeClr val="lt1"/>
              </a:buClr>
              <a:buSzPts val="1800"/>
              <a:buChar char="●"/>
            </a:pPr>
            <a:r>
              <a:rPr lang="en">
                <a:solidFill>
                  <a:schemeClr val="lt1"/>
                </a:solidFill>
              </a:rPr>
              <a:t>The length of the dress may need to be hemmed shorter. The bottom of the dress should be 1 inch from the floor when the performance shoes are worn. </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Note: These dresses have been purchased by each student and can be altered permanently to fit each student (fabric can be cut)</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Because the fabric is stretchy, hemming by hand is best </a:t>
            </a:r>
            <a:r>
              <a:rPr lang="en" u="sng">
                <a:solidFill>
                  <a:srgbClr val="FFFF00"/>
                </a:solidFill>
                <a:hlinkClick r:id="rId3">
                  <a:extLst>
                    <a:ext uri="{A12FA001-AC4F-418D-AE19-62706E023703}">
                      <ahyp:hlinkClr val="tx"/>
                    </a:ext>
                  </a:extLst>
                </a:hlinkClick>
              </a:rPr>
              <a:t>How to Hem a Skirt by Hand video link</a:t>
            </a:r>
            <a:endParaRPr>
              <a:solidFill>
                <a:srgbClr val="FFFF00"/>
              </a:solidFill>
            </a:endParaRPr>
          </a:p>
          <a:p>
            <a:pPr indent="-342900" lvl="0" marL="457200" rtl="0" algn="l">
              <a:spcBef>
                <a:spcPts val="0"/>
              </a:spcBef>
              <a:spcAft>
                <a:spcPts val="0"/>
              </a:spcAft>
              <a:buClr>
                <a:schemeClr val="lt1"/>
              </a:buClr>
              <a:buSzPts val="1800"/>
              <a:buChar char="●"/>
            </a:pPr>
            <a:r>
              <a:rPr b="1" lang="en">
                <a:solidFill>
                  <a:schemeClr val="lt1"/>
                </a:solidFill>
              </a:rPr>
              <a:t>Do not use</a:t>
            </a:r>
            <a:r>
              <a:rPr lang="en">
                <a:solidFill>
                  <a:schemeClr val="lt1"/>
                </a:solidFill>
              </a:rPr>
              <a:t> any kind of fabric glue or tape to hem</a:t>
            </a:r>
            <a:endParaRPr>
              <a:solidFill>
                <a:schemeClr val="lt1"/>
              </a:solidFill>
            </a:endParaRPr>
          </a:p>
          <a:p>
            <a:pPr indent="0" lvl="0" marL="0" rtl="0" algn="l">
              <a:spcBef>
                <a:spcPts val="1200"/>
              </a:spcBef>
              <a:spcAft>
                <a:spcPts val="0"/>
              </a:spcAft>
              <a:buNone/>
            </a:pPr>
            <a:r>
              <a:rPr lang="en">
                <a:solidFill>
                  <a:schemeClr val="lt1"/>
                </a:solidFill>
              </a:rPr>
              <a:t>Cleaning and Care:</a:t>
            </a:r>
            <a:endParaRPr>
              <a:solidFill>
                <a:schemeClr val="lt1"/>
              </a:solidFill>
            </a:endParaRPr>
          </a:p>
          <a:p>
            <a:pPr indent="-342900" lvl="0" marL="457200" rtl="0" algn="l">
              <a:spcBef>
                <a:spcPts val="1200"/>
              </a:spcBef>
              <a:spcAft>
                <a:spcPts val="0"/>
              </a:spcAft>
              <a:buClr>
                <a:schemeClr val="lt1"/>
              </a:buClr>
              <a:buSzPts val="1800"/>
              <a:buChar char="●"/>
            </a:pPr>
            <a:r>
              <a:rPr lang="en">
                <a:solidFill>
                  <a:schemeClr val="lt1"/>
                </a:solidFill>
              </a:rPr>
              <a:t>Dresses may be machine washed in cold water on a Delicate/Gentle Cycle and laid flat to dry. To avoid wrinkles, do not leave the dress in the garment bag with the bottom bunched up.</a:t>
            </a:r>
            <a:endParaRPr>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lang="en" sz="2500">
                <a:solidFill>
                  <a:schemeClr val="lt1"/>
                </a:solidFill>
              </a:rPr>
              <a:t>Short Dress Fitting and Care (Starlight Serenade)</a:t>
            </a:r>
            <a:endParaRPr sz="2500"/>
          </a:p>
        </p:txBody>
      </p:sp>
      <p:sp>
        <p:nvSpPr>
          <p:cNvPr id="134" name="Google Shape;134;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chemeClr val="lt1"/>
              </a:buClr>
              <a:buSzPts val="2000"/>
              <a:buChar char="●"/>
            </a:pPr>
            <a:r>
              <a:rPr lang="en" sz="2000">
                <a:solidFill>
                  <a:schemeClr val="lt1"/>
                </a:solidFill>
              </a:rPr>
              <a:t>Starlight Serenade dresses do not need to be hemmed unless the dress falls below mid-calf</a:t>
            </a:r>
            <a:endParaRPr sz="2000">
              <a:solidFill>
                <a:schemeClr val="lt1"/>
              </a:solidFill>
            </a:endParaRPr>
          </a:p>
          <a:p>
            <a:pPr indent="-355600" lvl="0" marL="457200" rtl="0" algn="l">
              <a:spcBef>
                <a:spcPts val="0"/>
              </a:spcBef>
              <a:spcAft>
                <a:spcPts val="0"/>
              </a:spcAft>
              <a:buClr>
                <a:schemeClr val="lt1"/>
              </a:buClr>
              <a:buSzPts val="2000"/>
              <a:buChar char="●"/>
            </a:pPr>
            <a:r>
              <a:rPr lang="en" sz="2000">
                <a:solidFill>
                  <a:schemeClr val="lt1"/>
                </a:solidFill>
              </a:rPr>
              <a:t>If it does need to be hemmed,</a:t>
            </a:r>
            <a:r>
              <a:rPr lang="en" sz="2000">
                <a:solidFill>
                  <a:schemeClr val="lt1"/>
                </a:solidFill>
              </a:rPr>
              <a:t> hemming by hand is best because of the stretchy fabric </a:t>
            </a:r>
            <a:r>
              <a:rPr lang="en" sz="2000" u="sng">
                <a:solidFill>
                  <a:srgbClr val="FFFF00"/>
                </a:solidFill>
                <a:hlinkClick r:id="rId3">
                  <a:extLst>
                    <a:ext uri="{A12FA001-AC4F-418D-AE19-62706E023703}">
                      <ahyp:hlinkClr val="tx"/>
                    </a:ext>
                  </a:extLst>
                </a:hlinkClick>
              </a:rPr>
              <a:t>How to Hem a Skirt by Hand video link</a:t>
            </a:r>
            <a:endParaRPr sz="2000">
              <a:solidFill>
                <a:srgbClr val="FFFF00"/>
              </a:solidFill>
            </a:endParaRPr>
          </a:p>
          <a:p>
            <a:pPr indent="-355600" lvl="0" marL="457200" rtl="0" algn="l">
              <a:spcBef>
                <a:spcPts val="0"/>
              </a:spcBef>
              <a:spcAft>
                <a:spcPts val="0"/>
              </a:spcAft>
              <a:buClr>
                <a:schemeClr val="lt1"/>
              </a:buClr>
              <a:buSzPts val="2000"/>
              <a:buChar char="●"/>
            </a:pPr>
            <a:r>
              <a:rPr b="1" lang="en" sz="2000">
                <a:solidFill>
                  <a:schemeClr val="lt1"/>
                </a:solidFill>
              </a:rPr>
              <a:t>Do not cut </a:t>
            </a:r>
            <a:r>
              <a:rPr lang="en" sz="2000">
                <a:solidFill>
                  <a:schemeClr val="lt1"/>
                </a:solidFill>
              </a:rPr>
              <a:t>any fabric length off the skirt when hemming</a:t>
            </a:r>
            <a:endParaRPr sz="2000">
              <a:solidFill>
                <a:schemeClr val="lt1"/>
              </a:solidFill>
            </a:endParaRPr>
          </a:p>
          <a:p>
            <a:pPr indent="-355600" lvl="0" marL="457200" rtl="0" algn="l">
              <a:spcBef>
                <a:spcPts val="0"/>
              </a:spcBef>
              <a:spcAft>
                <a:spcPts val="0"/>
              </a:spcAft>
              <a:buClr>
                <a:schemeClr val="lt1"/>
              </a:buClr>
              <a:buSzPts val="2000"/>
              <a:buChar char="●"/>
            </a:pPr>
            <a:r>
              <a:rPr b="1" lang="en" sz="2000">
                <a:solidFill>
                  <a:schemeClr val="lt1"/>
                </a:solidFill>
              </a:rPr>
              <a:t>Do not use</a:t>
            </a:r>
            <a:r>
              <a:rPr lang="en" sz="2000">
                <a:solidFill>
                  <a:schemeClr val="lt1"/>
                </a:solidFill>
              </a:rPr>
              <a:t> any kind of fabric glue or tape to hem</a:t>
            </a:r>
            <a:endParaRPr sz="2000">
              <a:solidFill>
                <a:schemeClr val="lt1"/>
              </a:solidFill>
            </a:endParaRPr>
          </a:p>
          <a:p>
            <a:pPr indent="0" lvl="0" marL="0" rtl="0" algn="l">
              <a:spcBef>
                <a:spcPts val="1200"/>
              </a:spcBef>
              <a:spcAft>
                <a:spcPts val="0"/>
              </a:spcAft>
              <a:buNone/>
            </a:pPr>
            <a:r>
              <a:rPr lang="en" sz="2000">
                <a:solidFill>
                  <a:schemeClr val="lt1"/>
                </a:solidFill>
              </a:rPr>
              <a:t>Cleaning and Care:</a:t>
            </a:r>
            <a:endParaRPr sz="2000">
              <a:solidFill>
                <a:schemeClr val="lt1"/>
              </a:solidFill>
            </a:endParaRPr>
          </a:p>
          <a:p>
            <a:pPr indent="-355600" lvl="0" marL="457200" rtl="0" algn="l">
              <a:spcBef>
                <a:spcPts val="1200"/>
              </a:spcBef>
              <a:spcAft>
                <a:spcPts val="0"/>
              </a:spcAft>
              <a:buClr>
                <a:schemeClr val="lt1"/>
              </a:buClr>
              <a:buSzPts val="2000"/>
              <a:buChar char="●"/>
            </a:pPr>
            <a:r>
              <a:rPr lang="en" sz="2000">
                <a:solidFill>
                  <a:schemeClr val="lt1"/>
                </a:solidFill>
              </a:rPr>
              <a:t>These dresses should be dry cleaned, and hung up to avoid wrinkles</a:t>
            </a:r>
            <a:endParaRPr sz="2000">
              <a:solidFill>
                <a:schemeClr val="l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lang="en" sz="2500">
                <a:solidFill>
                  <a:schemeClr val="lt1"/>
                </a:solidFill>
              </a:rPr>
              <a:t>Garment Bags</a:t>
            </a:r>
            <a:endParaRPr sz="2500"/>
          </a:p>
        </p:txBody>
      </p:sp>
      <p:sp>
        <p:nvSpPr>
          <p:cNvPr id="140" name="Google Shape;140;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68300" lvl="0" marL="457200" rtl="0" algn="l">
              <a:spcBef>
                <a:spcPts val="0"/>
              </a:spcBef>
              <a:spcAft>
                <a:spcPts val="0"/>
              </a:spcAft>
              <a:buClr>
                <a:schemeClr val="lt1"/>
              </a:buClr>
              <a:buSzPts val="2200"/>
              <a:buChar char="●"/>
            </a:pPr>
            <a:r>
              <a:rPr lang="en" sz="2200">
                <a:solidFill>
                  <a:schemeClr val="lt1"/>
                </a:solidFill>
              </a:rPr>
              <a:t>Seniors receive a vinyl garment bag with Highland Orchestras logo. This is a gift and Seniors may keep this bag at the end of the year. Any students in Sinfonia or Symphony with long dresses also receive this vinyl bag, which is theirs to keep after graduation.</a:t>
            </a:r>
            <a:endParaRPr sz="2200">
              <a:solidFill>
                <a:schemeClr val="lt1"/>
              </a:solidFill>
            </a:endParaRPr>
          </a:p>
          <a:p>
            <a:pPr indent="-368300" lvl="0" marL="457200" rtl="0" algn="l">
              <a:spcBef>
                <a:spcPts val="0"/>
              </a:spcBef>
              <a:spcAft>
                <a:spcPts val="0"/>
              </a:spcAft>
              <a:buClr>
                <a:schemeClr val="lt1"/>
              </a:buClr>
              <a:buSzPts val="2200"/>
              <a:buChar char="●"/>
            </a:pPr>
            <a:r>
              <a:rPr lang="en" sz="2200">
                <a:solidFill>
                  <a:schemeClr val="lt1"/>
                </a:solidFill>
              </a:rPr>
              <a:t>All other fabric (</a:t>
            </a:r>
            <a:r>
              <a:rPr lang="en" sz="2200">
                <a:solidFill>
                  <a:schemeClr val="lt1"/>
                </a:solidFill>
              </a:rPr>
              <a:t>polypropylene</a:t>
            </a:r>
            <a:r>
              <a:rPr lang="en" sz="2200">
                <a:solidFill>
                  <a:schemeClr val="lt1"/>
                </a:solidFill>
              </a:rPr>
              <a:t>) garment bags must be returned at the end of the school year with the uniform</a:t>
            </a:r>
            <a:endParaRPr sz="2200">
              <a:solidFill>
                <a:schemeClr val="lt1"/>
              </a:solidFill>
            </a:endParaRPr>
          </a:p>
          <a:p>
            <a:pPr indent="-368300" lvl="0" marL="457200" rtl="0" algn="l">
              <a:spcBef>
                <a:spcPts val="0"/>
              </a:spcBef>
              <a:spcAft>
                <a:spcPts val="0"/>
              </a:spcAft>
              <a:buClr>
                <a:schemeClr val="lt1"/>
              </a:buClr>
              <a:buSzPts val="2200"/>
              <a:buChar char="●"/>
            </a:pPr>
            <a:r>
              <a:rPr lang="en" sz="2200">
                <a:solidFill>
                  <a:schemeClr val="lt1"/>
                </a:solidFill>
              </a:rPr>
              <a:t>Fabric garment bags may be machine washed in cold water on a Delicate/Gentle Cycle and hung to dry if they become dirty</a:t>
            </a:r>
            <a:endParaRPr sz="2200">
              <a:solidFill>
                <a:schemeClr val="lt1"/>
              </a:solidFill>
            </a:endParaRPr>
          </a:p>
          <a:p>
            <a:pPr indent="-368300" lvl="0" marL="457200" rtl="0" algn="l">
              <a:spcBef>
                <a:spcPts val="0"/>
              </a:spcBef>
              <a:spcAft>
                <a:spcPts val="0"/>
              </a:spcAft>
              <a:buClr>
                <a:schemeClr val="lt1"/>
              </a:buClr>
              <a:buSzPts val="2200"/>
              <a:buChar char="●"/>
            </a:pPr>
            <a:r>
              <a:rPr lang="en" sz="2200">
                <a:solidFill>
                  <a:schemeClr val="lt1"/>
                </a:solidFill>
              </a:rPr>
              <a:t>Do not place shoes or heavy items in the garment bags</a:t>
            </a:r>
            <a:endParaRPr sz="220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lang="en" sz="2500">
                <a:solidFill>
                  <a:schemeClr val="lt1"/>
                </a:solidFill>
              </a:rPr>
              <a:t>Tips to Look Your Best and End of Year Instructions</a:t>
            </a:r>
            <a:endParaRPr sz="2500"/>
          </a:p>
        </p:txBody>
      </p:sp>
      <p:sp>
        <p:nvSpPr>
          <p:cNvPr id="146" name="Google Shape;146;p27"/>
          <p:cNvSpPr txBox="1"/>
          <p:nvPr>
            <p:ph idx="1" type="body"/>
          </p:nvPr>
        </p:nvSpPr>
        <p:spPr>
          <a:xfrm>
            <a:off x="311700" y="1076275"/>
            <a:ext cx="8520600" cy="3722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solidFill>
                  <a:schemeClr val="lt1"/>
                </a:solidFill>
              </a:rPr>
              <a:t>How to look your best:</a:t>
            </a:r>
            <a:endParaRPr>
              <a:solidFill>
                <a:schemeClr val="lt1"/>
              </a:solidFill>
            </a:endParaRPr>
          </a:p>
          <a:p>
            <a:pPr indent="-325755" lvl="0" marL="457200" rtl="0" algn="l">
              <a:spcBef>
                <a:spcPts val="1200"/>
              </a:spcBef>
              <a:spcAft>
                <a:spcPts val="0"/>
              </a:spcAft>
              <a:buClr>
                <a:schemeClr val="lt1"/>
              </a:buClr>
              <a:buSzPct val="100000"/>
              <a:buChar char="●"/>
            </a:pPr>
            <a:r>
              <a:rPr lang="en">
                <a:solidFill>
                  <a:schemeClr val="lt1"/>
                </a:solidFill>
              </a:rPr>
              <a:t>Keep your uniform hung up between performances</a:t>
            </a:r>
            <a:endParaRPr>
              <a:solidFill>
                <a:schemeClr val="lt1"/>
              </a:solidFill>
            </a:endParaRPr>
          </a:p>
          <a:p>
            <a:pPr indent="-325755" lvl="0" marL="457200" rtl="0" algn="l">
              <a:spcBef>
                <a:spcPts val="0"/>
              </a:spcBef>
              <a:spcAft>
                <a:spcPts val="0"/>
              </a:spcAft>
              <a:buClr>
                <a:srgbClr val="FFFF00"/>
              </a:buClr>
              <a:buSzPct val="100000"/>
              <a:buChar char="●"/>
            </a:pPr>
            <a:r>
              <a:rPr lang="en" u="sng">
                <a:solidFill>
                  <a:srgbClr val="FFFF00"/>
                </a:solidFill>
                <a:hlinkClick r:id="rId3">
                  <a:extLst>
                    <a:ext uri="{A12FA001-AC4F-418D-AE19-62706E023703}">
                      <ahyp:hlinkClr val="tx"/>
                    </a:ext>
                  </a:extLst>
                </a:hlinkClick>
              </a:rPr>
              <a:t>How to Hang Up Tux Pants Properly video link</a:t>
            </a:r>
            <a:endParaRPr>
              <a:solidFill>
                <a:srgbClr val="FFFF00"/>
              </a:solidFill>
            </a:endParaRPr>
          </a:p>
          <a:p>
            <a:pPr indent="-325755" lvl="0" marL="457200" rtl="0" algn="l">
              <a:spcBef>
                <a:spcPts val="0"/>
              </a:spcBef>
              <a:spcAft>
                <a:spcPts val="0"/>
              </a:spcAft>
              <a:buClr>
                <a:schemeClr val="lt1"/>
              </a:buClr>
              <a:buSzPct val="100000"/>
              <a:buChar char="●"/>
            </a:pPr>
            <a:r>
              <a:rPr lang="en">
                <a:solidFill>
                  <a:schemeClr val="lt1"/>
                </a:solidFill>
              </a:rPr>
              <a:t>Spot clean your uniform, and dry clean (or wash if appropriate) when needed</a:t>
            </a:r>
            <a:endParaRPr>
              <a:solidFill>
                <a:schemeClr val="lt1"/>
              </a:solidFill>
            </a:endParaRPr>
          </a:p>
          <a:p>
            <a:pPr indent="-325755" lvl="0" marL="457200" rtl="0" algn="l">
              <a:spcBef>
                <a:spcPts val="0"/>
              </a:spcBef>
              <a:spcAft>
                <a:spcPts val="0"/>
              </a:spcAft>
              <a:buClr>
                <a:schemeClr val="lt1"/>
              </a:buClr>
              <a:buSzPct val="100000"/>
              <a:buChar char="●"/>
            </a:pPr>
            <a:r>
              <a:rPr lang="en">
                <a:solidFill>
                  <a:schemeClr val="lt1"/>
                </a:solidFill>
              </a:rPr>
              <a:t>Wash your tuxedo shirt regularly, and keep your dress shoes in good condition</a:t>
            </a:r>
            <a:endParaRPr>
              <a:solidFill>
                <a:schemeClr val="lt1"/>
              </a:solidFill>
            </a:endParaRPr>
          </a:p>
          <a:p>
            <a:pPr indent="-325755" lvl="0" marL="457200" rtl="0" algn="l">
              <a:spcBef>
                <a:spcPts val="0"/>
              </a:spcBef>
              <a:spcAft>
                <a:spcPts val="0"/>
              </a:spcAft>
              <a:buClr>
                <a:schemeClr val="lt1"/>
              </a:buClr>
              <a:buSzPct val="100000"/>
              <a:buChar char="●"/>
            </a:pPr>
            <a:r>
              <a:rPr lang="en">
                <a:solidFill>
                  <a:schemeClr val="lt1"/>
                </a:solidFill>
              </a:rPr>
              <a:t>Watch for runs or holes in sheer black nylons (keep an extra pair just in case)</a:t>
            </a:r>
            <a:endParaRPr>
              <a:solidFill>
                <a:schemeClr val="lt1"/>
              </a:solidFill>
            </a:endParaRPr>
          </a:p>
          <a:p>
            <a:pPr indent="-325755" lvl="0" marL="457200" rtl="0" algn="l">
              <a:spcBef>
                <a:spcPts val="0"/>
              </a:spcBef>
              <a:spcAft>
                <a:spcPts val="0"/>
              </a:spcAft>
              <a:buClr>
                <a:schemeClr val="lt1"/>
              </a:buClr>
              <a:buSzPct val="100000"/>
              <a:buChar char="●"/>
            </a:pPr>
            <a:r>
              <a:rPr lang="en">
                <a:solidFill>
                  <a:schemeClr val="lt1"/>
                </a:solidFill>
              </a:rPr>
              <a:t>Always wear a smile!</a:t>
            </a:r>
            <a:endParaRPr>
              <a:solidFill>
                <a:schemeClr val="lt1"/>
              </a:solidFill>
            </a:endParaRPr>
          </a:p>
          <a:p>
            <a:pPr indent="0" lvl="0" marL="0" rtl="0" algn="l">
              <a:spcBef>
                <a:spcPts val="1200"/>
              </a:spcBef>
              <a:spcAft>
                <a:spcPts val="0"/>
              </a:spcAft>
              <a:buNone/>
            </a:pPr>
            <a:r>
              <a:rPr lang="en">
                <a:solidFill>
                  <a:schemeClr val="lt1"/>
                </a:solidFill>
              </a:rPr>
              <a:t>End of the Year Instructions:</a:t>
            </a:r>
            <a:endParaRPr>
              <a:solidFill>
                <a:schemeClr val="lt1"/>
              </a:solidFill>
            </a:endParaRPr>
          </a:p>
          <a:p>
            <a:pPr indent="-325755" lvl="0" marL="457200" rtl="0" algn="l">
              <a:spcBef>
                <a:spcPts val="1200"/>
              </a:spcBef>
              <a:spcAft>
                <a:spcPts val="0"/>
              </a:spcAft>
              <a:buClr>
                <a:schemeClr val="lt1"/>
              </a:buClr>
              <a:buSzPct val="100000"/>
              <a:buChar char="●"/>
            </a:pPr>
            <a:r>
              <a:rPr lang="en">
                <a:solidFill>
                  <a:schemeClr val="lt1"/>
                </a:solidFill>
              </a:rPr>
              <a:t>All rented uniforms, fabric garment bags, hangers (wooden and plastic) must be returned. Check pockets and garment bags for personal belongings. </a:t>
            </a:r>
            <a:endParaRPr>
              <a:solidFill>
                <a:schemeClr val="lt1"/>
              </a:solidFill>
            </a:endParaRPr>
          </a:p>
          <a:p>
            <a:pPr indent="-325755" lvl="0" marL="457200" rtl="0" algn="l">
              <a:spcBef>
                <a:spcPts val="0"/>
              </a:spcBef>
              <a:spcAft>
                <a:spcPts val="0"/>
              </a:spcAft>
              <a:buClr>
                <a:schemeClr val="lt1"/>
              </a:buClr>
              <a:buSzPct val="100000"/>
              <a:buChar char="●"/>
            </a:pPr>
            <a:r>
              <a:rPr lang="en">
                <a:solidFill>
                  <a:schemeClr val="lt1"/>
                </a:solidFill>
              </a:rPr>
              <a:t>Uniforms do not need to be cleaned before this final return as they will be dry cleaned over the summer</a:t>
            </a:r>
            <a:endParaRPr>
              <a:solidFill>
                <a:schemeClr val="lt1"/>
              </a:solidFill>
            </a:endParaRPr>
          </a:p>
          <a:p>
            <a:pPr indent="-325755" lvl="0" marL="457200" rtl="0" algn="l">
              <a:spcBef>
                <a:spcPts val="0"/>
              </a:spcBef>
              <a:spcAft>
                <a:spcPts val="0"/>
              </a:spcAft>
              <a:buClr>
                <a:schemeClr val="lt1"/>
              </a:buClr>
              <a:buSzPct val="100000"/>
              <a:buChar char="●"/>
            </a:pPr>
            <a:r>
              <a:rPr lang="en">
                <a:solidFill>
                  <a:schemeClr val="lt1"/>
                </a:solidFill>
              </a:rPr>
              <a:t>Donated long dresses from graduating Seniors are gladly accepted</a:t>
            </a:r>
            <a:endParaRPr>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Contents</a:t>
            </a:r>
            <a:endParaRPr>
              <a:solidFill>
                <a:schemeClr val="lt1"/>
              </a:solidFill>
            </a:endParaRPr>
          </a:p>
        </p:txBody>
      </p:sp>
      <p:sp>
        <p:nvSpPr>
          <p:cNvPr id="61" name="Google Shape;61;p14"/>
          <p:cNvSpPr txBox="1"/>
          <p:nvPr>
            <p:ph idx="1" type="body"/>
          </p:nvPr>
        </p:nvSpPr>
        <p:spPr>
          <a:xfrm>
            <a:off x="311700" y="1099050"/>
            <a:ext cx="8520600" cy="3762300"/>
          </a:xfrm>
          <a:prstGeom prst="rect">
            <a:avLst/>
          </a:prstGeom>
        </p:spPr>
        <p:txBody>
          <a:bodyPr anchorCtr="0" anchor="t" bIns="91425" lIns="91425" spcFirstLastPara="1" rIns="91425" wrap="square" tIns="91425">
            <a:normAutofit fontScale="92500" lnSpcReduction="10000"/>
          </a:bodyPr>
          <a:lstStyle/>
          <a:p>
            <a:pPr indent="-369570" lvl="0" marL="457200" rtl="0" algn="l">
              <a:lnSpc>
                <a:spcPct val="115000"/>
              </a:lnSpc>
              <a:spcBef>
                <a:spcPts val="0"/>
              </a:spcBef>
              <a:spcAft>
                <a:spcPts val="0"/>
              </a:spcAft>
              <a:buClr>
                <a:schemeClr val="lt1"/>
              </a:buClr>
              <a:buSzPct val="100000"/>
              <a:buAutoNum type="arabicPeriod"/>
            </a:pPr>
            <a:r>
              <a:rPr lang="en" sz="2400">
                <a:solidFill>
                  <a:schemeClr val="lt1"/>
                </a:solidFill>
              </a:rPr>
              <a:t>General Instructions</a:t>
            </a:r>
            <a:endParaRPr sz="2400">
              <a:solidFill>
                <a:schemeClr val="lt1"/>
              </a:solidFill>
            </a:endParaRPr>
          </a:p>
          <a:p>
            <a:pPr indent="-369570" lvl="0" marL="457200" rtl="0" algn="l">
              <a:lnSpc>
                <a:spcPct val="115000"/>
              </a:lnSpc>
              <a:spcBef>
                <a:spcPts val="0"/>
              </a:spcBef>
              <a:spcAft>
                <a:spcPts val="0"/>
              </a:spcAft>
              <a:buClr>
                <a:schemeClr val="lt1"/>
              </a:buClr>
              <a:buSzPct val="100000"/>
              <a:buAutoNum type="arabicPeriod"/>
            </a:pPr>
            <a:r>
              <a:rPr lang="en" sz="2400">
                <a:solidFill>
                  <a:schemeClr val="lt1"/>
                </a:solidFill>
              </a:rPr>
              <a:t>Orchestra Grou</a:t>
            </a:r>
            <a:r>
              <a:rPr lang="en" sz="2400">
                <a:solidFill>
                  <a:schemeClr val="lt1"/>
                </a:solidFill>
              </a:rPr>
              <a:t>p Uniform Pictures and Descriptions</a:t>
            </a:r>
            <a:endParaRPr sz="2400">
              <a:solidFill>
                <a:schemeClr val="lt1"/>
              </a:solidFill>
            </a:endParaRPr>
          </a:p>
          <a:p>
            <a:pPr indent="-369570" lvl="0" marL="457200" rtl="0" algn="l">
              <a:lnSpc>
                <a:spcPct val="115000"/>
              </a:lnSpc>
              <a:spcBef>
                <a:spcPts val="0"/>
              </a:spcBef>
              <a:spcAft>
                <a:spcPts val="0"/>
              </a:spcAft>
              <a:buClr>
                <a:schemeClr val="lt1"/>
              </a:buClr>
              <a:buSzPct val="100000"/>
              <a:buAutoNum type="arabicPeriod"/>
            </a:pPr>
            <a:r>
              <a:rPr lang="en" sz="2400">
                <a:solidFill>
                  <a:schemeClr val="lt1"/>
                </a:solidFill>
              </a:rPr>
              <a:t>Tuxedo pants and jackets Fitting and Care</a:t>
            </a:r>
            <a:endParaRPr sz="2400">
              <a:solidFill>
                <a:schemeClr val="lt1"/>
              </a:solidFill>
            </a:endParaRPr>
          </a:p>
          <a:p>
            <a:pPr indent="-369570" lvl="0" marL="457200" rtl="0" algn="l">
              <a:lnSpc>
                <a:spcPct val="115000"/>
              </a:lnSpc>
              <a:spcBef>
                <a:spcPts val="0"/>
              </a:spcBef>
              <a:spcAft>
                <a:spcPts val="0"/>
              </a:spcAft>
              <a:buClr>
                <a:schemeClr val="lt1"/>
              </a:buClr>
              <a:buSzPct val="100000"/>
              <a:buAutoNum type="arabicPeriod"/>
            </a:pPr>
            <a:r>
              <a:rPr lang="en" sz="2400">
                <a:solidFill>
                  <a:schemeClr val="lt1"/>
                </a:solidFill>
              </a:rPr>
              <a:t>Long Skirt Fitting and Care (Concert &amp; Chamber Orchestras)</a:t>
            </a:r>
            <a:endParaRPr sz="2400">
              <a:solidFill>
                <a:schemeClr val="lt1"/>
              </a:solidFill>
            </a:endParaRPr>
          </a:p>
          <a:p>
            <a:pPr indent="-369570" lvl="0" marL="457200" rtl="0" algn="l">
              <a:lnSpc>
                <a:spcPct val="115000"/>
              </a:lnSpc>
              <a:spcBef>
                <a:spcPts val="0"/>
              </a:spcBef>
              <a:spcAft>
                <a:spcPts val="0"/>
              </a:spcAft>
              <a:buClr>
                <a:schemeClr val="lt1"/>
              </a:buClr>
              <a:buSzPct val="100000"/>
              <a:buAutoNum type="arabicPeriod"/>
            </a:pPr>
            <a:r>
              <a:rPr lang="en" sz="2400">
                <a:solidFill>
                  <a:schemeClr val="lt1"/>
                </a:solidFill>
              </a:rPr>
              <a:t>Tie and Cummerbund Fitting and Care</a:t>
            </a:r>
            <a:endParaRPr sz="2400">
              <a:solidFill>
                <a:schemeClr val="lt1"/>
              </a:solidFill>
            </a:endParaRPr>
          </a:p>
          <a:p>
            <a:pPr indent="-369570" lvl="0" marL="457200" rtl="0" algn="l">
              <a:lnSpc>
                <a:spcPct val="115000"/>
              </a:lnSpc>
              <a:spcBef>
                <a:spcPts val="0"/>
              </a:spcBef>
              <a:spcAft>
                <a:spcPts val="0"/>
              </a:spcAft>
              <a:buClr>
                <a:schemeClr val="lt1"/>
              </a:buClr>
              <a:buSzPct val="100000"/>
              <a:buAutoNum type="arabicPeriod"/>
            </a:pPr>
            <a:r>
              <a:rPr lang="en" sz="2400">
                <a:solidFill>
                  <a:schemeClr val="lt1"/>
                </a:solidFill>
              </a:rPr>
              <a:t>Tuxedo Shirts</a:t>
            </a:r>
            <a:endParaRPr sz="2400">
              <a:solidFill>
                <a:schemeClr val="lt1"/>
              </a:solidFill>
            </a:endParaRPr>
          </a:p>
          <a:p>
            <a:pPr indent="-369570" lvl="0" marL="457200" rtl="0" algn="l">
              <a:lnSpc>
                <a:spcPct val="115000"/>
              </a:lnSpc>
              <a:spcBef>
                <a:spcPts val="0"/>
              </a:spcBef>
              <a:spcAft>
                <a:spcPts val="0"/>
              </a:spcAft>
              <a:buClr>
                <a:schemeClr val="lt1"/>
              </a:buClr>
              <a:buSzPct val="100000"/>
              <a:buAutoNum type="arabicPeriod"/>
            </a:pPr>
            <a:r>
              <a:rPr lang="en" sz="2400">
                <a:solidFill>
                  <a:schemeClr val="lt1"/>
                </a:solidFill>
              </a:rPr>
              <a:t>Long Dress Fitting and Care (Sinfonia &amp; Symphonic Strings)</a:t>
            </a:r>
            <a:endParaRPr sz="2400">
              <a:solidFill>
                <a:schemeClr val="lt1"/>
              </a:solidFill>
            </a:endParaRPr>
          </a:p>
          <a:p>
            <a:pPr indent="-369570" lvl="0" marL="457200" rtl="0" algn="l">
              <a:lnSpc>
                <a:spcPct val="115000"/>
              </a:lnSpc>
              <a:spcBef>
                <a:spcPts val="0"/>
              </a:spcBef>
              <a:spcAft>
                <a:spcPts val="0"/>
              </a:spcAft>
              <a:buClr>
                <a:schemeClr val="lt1"/>
              </a:buClr>
              <a:buSzPct val="100000"/>
              <a:buAutoNum type="arabicPeriod"/>
            </a:pPr>
            <a:r>
              <a:rPr lang="en" sz="2400">
                <a:solidFill>
                  <a:schemeClr val="lt1"/>
                </a:solidFill>
              </a:rPr>
              <a:t>Short Dress Fitting and Care (Starlight Serenade)</a:t>
            </a:r>
            <a:endParaRPr sz="2400">
              <a:solidFill>
                <a:schemeClr val="lt1"/>
              </a:solidFill>
            </a:endParaRPr>
          </a:p>
          <a:p>
            <a:pPr indent="-369570" lvl="0" marL="457200" rtl="0" algn="l">
              <a:lnSpc>
                <a:spcPct val="115000"/>
              </a:lnSpc>
              <a:spcBef>
                <a:spcPts val="0"/>
              </a:spcBef>
              <a:spcAft>
                <a:spcPts val="0"/>
              </a:spcAft>
              <a:buClr>
                <a:schemeClr val="lt1"/>
              </a:buClr>
              <a:buSzPct val="100000"/>
              <a:buAutoNum type="arabicPeriod"/>
            </a:pPr>
            <a:r>
              <a:rPr lang="en" sz="2400">
                <a:solidFill>
                  <a:schemeClr val="lt1"/>
                </a:solidFill>
              </a:rPr>
              <a:t>Garment Bags</a:t>
            </a:r>
            <a:endParaRPr sz="2400">
              <a:solidFill>
                <a:schemeClr val="lt1"/>
              </a:solidFill>
            </a:endParaRPr>
          </a:p>
          <a:p>
            <a:pPr indent="-369570" lvl="0" marL="457200" rtl="0" algn="l">
              <a:lnSpc>
                <a:spcPct val="115000"/>
              </a:lnSpc>
              <a:spcBef>
                <a:spcPts val="0"/>
              </a:spcBef>
              <a:spcAft>
                <a:spcPts val="0"/>
              </a:spcAft>
              <a:buClr>
                <a:schemeClr val="lt1"/>
              </a:buClr>
              <a:buSzPct val="100000"/>
              <a:buAutoNum type="arabicPeriod"/>
            </a:pPr>
            <a:r>
              <a:rPr lang="en" sz="2400">
                <a:solidFill>
                  <a:schemeClr val="lt1"/>
                </a:solidFill>
              </a:rPr>
              <a:t>Tips to Look Your Best and End of Year Instructions</a:t>
            </a:r>
            <a:endParaRPr sz="240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General Instructions</a:t>
            </a:r>
            <a:endParaRPr>
              <a:solidFill>
                <a:schemeClr val="lt1"/>
              </a:solidFill>
            </a:endParaRPr>
          </a:p>
        </p:txBody>
      </p:sp>
      <p:sp>
        <p:nvSpPr>
          <p:cNvPr id="67" name="Google Shape;67;p15"/>
          <p:cNvSpPr txBox="1"/>
          <p:nvPr>
            <p:ph idx="1" type="body"/>
          </p:nvPr>
        </p:nvSpPr>
        <p:spPr>
          <a:xfrm>
            <a:off x="311700" y="1017725"/>
            <a:ext cx="8520600" cy="38436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Clr>
                <a:schemeClr val="lt1"/>
              </a:buClr>
              <a:buSzPts val="1800"/>
              <a:buChar char="●"/>
            </a:pPr>
            <a:r>
              <a:rPr lang="en">
                <a:solidFill>
                  <a:schemeClr val="lt1"/>
                </a:solidFill>
              </a:rPr>
              <a:t>Students should </a:t>
            </a:r>
            <a:r>
              <a:rPr lang="en">
                <a:solidFill>
                  <a:schemeClr val="lt1"/>
                </a:solidFill>
              </a:rPr>
              <a:t>try on their uniform as soon as they bring it home. We try to fit students as best we can, but the garment length may need to be adjusted to fit. If an adjustment is needed please do so as soon as possible so they will be ready for the first performance of the year. </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Read through these slides for uniform fitting and care instructions</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Students are responsible for cleaning and maintaining their uniforms through the year. Please ensure they are always clean and in good condition for performances. </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If there is an issue or problem with the uniform please contact Shannon Payne at 602-751-0956. For questions about the uniform payment please contact the Highland Orchestra Treasurer at highlandorchestratreasurer@gmail.com.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a:solidFill>
                  <a:schemeClr val="lt1"/>
                </a:solidFill>
              </a:rPr>
              <a:t>Orchestra Group Uniform Descriptions</a:t>
            </a:r>
            <a:endParaRPr>
              <a:solidFill>
                <a:schemeClr val="lt1"/>
              </a:solidFill>
            </a:endParaRPr>
          </a:p>
          <a:p>
            <a:pPr indent="0" lvl="0" marL="0" rtl="0" algn="l">
              <a:lnSpc>
                <a:spcPct val="115000"/>
              </a:lnSpc>
              <a:spcBef>
                <a:spcPts val="1200"/>
              </a:spcBef>
              <a:spcAft>
                <a:spcPts val="1200"/>
              </a:spcAft>
              <a:buNone/>
            </a:pPr>
            <a:r>
              <a:t/>
            </a:r>
            <a:endParaRPr>
              <a:solidFill>
                <a:schemeClr val="lt1"/>
              </a:solidFill>
            </a:endParaRPr>
          </a:p>
        </p:txBody>
      </p:sp>
      <p:sp>
        <p:nvSpPr>
          <p:cNvPr id="73" name="Google Shape;73;p16"/>
          <p:cNvSpPr txBox="1"/>
          <p:nvPr>
            <p:ph idx="1" type="body"/>
          </p:nvPr>
        </p:nvSpPr>
        <p:spPr>
          <a:xfrm>
            <a:off x="768900" y="1152475"/>
            <a:ext cx="4764600" cy="364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200">
                <a:solidFill>
                  <a:schemeClr val="lt1"/>
                </a:solidFill>
              </a:rPr>
              <a:t>All male students wear tuxedo pants and jackets with tie and cummerbund (school rental).</a:t>
            </a:r>
            <a:endParaRPr sz="2200">
              <a:solidFill>
                <a:schemeClr val="lt1"/>
              </a:solidFill>
            </a:endParaRPr>
          </a:p>
          <a:p>
            <a:pPr indent="0" lvl="0" marL="0" rtl="0" algn="l">
              <a:spcBef>
                <a:spcPts val="1200"/>
              </a:spcBef>
              <a:spcAft>
                <a:spcPts val="1200"/>
              </a:spcAft>
              <a:buNone/>
            </a:pPr>
            <a:r>
              <a:rPr lang="en" sz="2200">
                <a:solidFill>
                  <a:schemeClr val="lt1"/>
                </a:solidFill>
              </a:rPr>
              <a:t>Each student purchases and owns his own Wing Collar Tuxedo Shirt and supplies his own black dress shoes and long black dress socks.</a:t>
            </a:r>
            <a:endParaRPr sz="2200">
              <a:solidFill>
                <a:schemeClr val="lt1"/>
              </a:solidFill>
            </a:endParaRPr>
          </a:p>
        </p:txBody>
      </p:sp>
      <p:pic>
        <p:nvPicPr>
          <p:cNvPr id="74" name="Google Shape;74;p16"/>
          <p:cNvPicPr preferRelativeResize="0"/>
          <p:nvPr/>
        </p:nvPicPr>
        <p:blipFill>
          <a:blip r:embed="rId3">
            <a:alphaModFix/>
          </a:blip>
          <a:stretch>
            <a:fillRect/>
          </a:stretch>
        </p:blipFill>
        <p:spPr>
          <a:xfrm>
            <a:off x="5909300" y="1152475"/>
            <a:ext cx="1243225" cy="36446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62550"/>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None/>
            </a:pPr>
            <a:r>
              <a:rPr lang="en">
                <a:solidFill>
                  <a:schemeClr val="lt1"/>
                </a:solidFill>
              </a:rPr>
              <a:t>Orchestra Group Uniform Descriptions </a:t>
            </a:r>
            <a:r>
              <a:rPr lang="en">
                <a:solidFill>
                  <a:schemeClr val="lt1"/>
                </a:solidFill>
              </a:rPr>
              <a:t>(continued)</a:t>
            </a:r>
            <a:endParaRPr/>
          </a:p>
        </p:txBody>
      </p:sp>
      <p:sp>
        <p:nvSpPr>
          <p:cNvPr id="80" name="Google Shape;80;p17"/>
          <p:cNvSpPr txBox="1"/>
          <p:nvPr>
            <p:ph idx="1" type="body"/>
          </p:nvPr>
        </p:nvSpPr>
        <p:spPr>
          <a:xfrm>
            <a:off x="768900" y="1152475"/>
            <a:ext cx="4764600" cy="3615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sz="2200">
                <a:solidFill>
                  <a:schemeClr val="lt1"/>
                </a:solidFill>
              </a:rPr>
              <a:t>Fe</a:t>
            </a:r>
            <a:r>
              <a:rPr lang="en" sz="2200">
                <a:solidFill>
                  <a:schemeClr val="lt1"/>
                </a:solidFill>
              </a:rPr>
              <a:t>male students in </a:t>
            </a:r>
            <a:r>
              <a:rPr b="1" lang="en" sz="2200">
                <a:solidFill>
                  <a:schemeClr val="lt1"/>
                </a:solidFill>
              </a:rPr>
              <a:t>Concert and Chamber Orchestras</a:t>
            </a:r>
            <a:r>
              <a:rPr lang="en" sz="2200">
                <a:solidFill>
                  <a:schemeClr val="lt1"/>
                </a:solidFill>
              </a:rPr>
              <a:t> wear long black skirts with tie and cummerbund (school rental</a:t>
            </a:r>
            <a:r>
              <a:rPr lang="en" sz="2200">
                <a:solidFill>
                  <a:schemeClr val="lt1"/>
                </a:solidFill>
              </a:rPr>
              <a:t>).</a:t>
            </a:r>
            <a:endParaRPr sz="2200">
              <a:solidFill>
                <a:schemeClr val="lt1"/>
              </a:solidFill>
            </a:endParaRPr>
          </a:p>
          <a:p>
            <a:pPr indent="0" lvl="0" marL="0" rtl="0" algn="l">
              <a:spcBef>
                <a:spcPts val="1200"/>
              </a:spcBef>
              <a:spcAft>
                <a:spcPts val="1200"/>
              </a:spcAft>
              <a:buNone/>
            </a:pPr>
            <a:r>
              <a:rPr lang="en" sz="2200">
                <a:solidFill>
                  <a:schemeClr val="lt1"/>
                </a:solidFill>
              </a:rPr>
              <a:t>Each student purchases and owns her Wing Collar Tuxedo Shirt and supplies her own dress slip, closed-toe black dress shoes (no boots) and sheer black nylons. Tuxedo shirts are sheer, so plan on wearing a white tank top or undershirt beneath.</a:t>
            </a:r>
            <a:endParaRPr sz="2200">
              <a:solidFill>
                <a:schemeClr val="lt1"/>
              </a:solidFill>
            </a:endParaRPr>
          </a:p>
        </p:txBody>
      </p:sp>
      <p:pic>
        <p:nvPicPr>
          <p:cNvPr id="81" name="Google Shape;81;p17"/>
          <p:cNvPicPr preferRelativeResize="0"/>
          <p:nvPr/>
        </p:nvPicPr>
        <p:blipFill>
          <a:blip r:embed="rId3">
            <a:alphaModFix/>
          </a:blip>
          <a:stretch>
            <a:fillRect/>
          </a:stretch>
        </p:blipFill>
        <p:spPr>
          <a:xfrm>
            <a:off x="5833625" y="1152475"/>
            <a:ext cx="1724224" cy="366944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1"/>
              </a:buClr>
              <a:buSzPct val="39285"/>
              <a:buFont typeface="Arial"/>
              <a:buNone/>
            </a:pPr>
            <a:r>
              <a:rPr lang="en">
                <a:solidFill>
                  <a:schemeClr val="lt1"/>
                </a:solidFill>
              </a:rPr>
              <a:t>Orchestra Group Uniform Descriptions (continued)</a:t>
            </a:r>
            <a:endParaRPr/>
          </a:p>
          <a:p>
            <a:pPr indent="0" lvl="0" marL="0" rtl="0" algn="l">
              <a:spcBef>
                <a:spcPts val="1200"/>
              </a:spcBef>
              <a:spcAft>
                <a:spcPts val="0"/>
              </a:spcAft>
              <a:buNone/>
            </a:pPr>
            <a:r>
              <a:t/>
            </a:r>
            <a:endParaRPr/>
          </a:p>
        </p:txBody>
      </p:sp>
      <p:sp>
        <p:nvSpPr>
          <p:cNvPr id="87" name="Google Shape;87;p18"/>
          <p:cNvSpPr txBox="1"/>
          <p:nvPr>
            <p:ph idx="1" type="body"/>
          </p:nvPr>
        </p:nvSpPr>
        <p:spPr>
          <a:xfrm>
            <a:off x="768900" y="1152475"/>
            <a:ext cx="4764600" cy="3713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200">
                <a:solidFill>
                  <a:schemeClr val="lt1"/>
                </a:solidFill>
              </a:rPr>
              <a:t>Female students in </a:t>
            </a:r>
            <a:r>
              <a:rPr b="1" lang="en" sz="2200">
                <a:solidFill>
                  <a:schemeClr val="lt1"/>
                </a:solidFill>
              </a:rPr>
              <a:t>Sinfonia and Symphonic Strings</a:t>
            </a:r>
            <a:r>
              <a:rPr lang="en" sz="2200">
                <a:solidFill>
                  <a:schemeClr val="lt1"/>
                </a:solidFill>
              </a:rPr>
              <a:t> wear long black dresses which each student purchases through the school. </a:t>
            </a:r>
            <a:endParaRPr sz="2200">
              <a:solidFill>
                <a:schemeClr val="lt1"/>
              </a:solidFill>
            </a:endParaRPr>
          </a:p>
          <a:p>
            <a:pPr indent="0" lvl="0" marL="0" rtl="0" algn="l">
              <a:spcBef>
                <a:spcPts val="1200"/>
              </a:spcBef>
              <a:spcAft>
                <a:spcPts val="1200"/>
              </a:spcAft>
              <a:buNone/>
            </a:pPr>
            <a:r>
              <a:rPr lang="en" sz="2200">
                <a:solidFill>
                  <a:schemeClr val="lt1"/>
                </a:solidFill>
              </a:rPr>
              <a:t>Each student owns and keeps her dress, and supplies the dress slip, </a:t>
            </a:r>
            <a:r>
              <a:rPr lang="en" sz="2200">
                <a:solidFill>
                  <a:schemeClr val="lt1"/>
                </a:solidFill>
              </a:rPr>
              <a:t>closed-toe black dress shoes (no boots)</a:t>
            </a:r>
            <a:r>
              <a:rPr lang="en" sz="2200">
                <a:solidFill>
                  <a:schemeClr val="lt1"/>
                </a:solidFill>
              </a:rPr>
              <a:t> and sheer black nylons.</a:t>
            </a:r>
            <a:endParaRPr sz="2200">
              <a:solidFill>
                <a:schemeClr val="lt1"/>
              </a:solidFill>
            </a:endParaRPr>
          </a:p>
        </p:txBody>
      </p:sp>
      <p:pic>
        <p:nvPicPr>
          <p:cNvPr id="88" name="Google Shape;88;p18"/>
          <p:cNvPicPr preferRelativeResize="0"/>
          <p:nvPr/>
        </p:nvPicPr>
        <p:blipFill>
          <a:blip r:embed="rId3">
            <a:alphaModFix/>
          </a:blip>
          <a:stretch>
            <a:fillRect/>
          </a:stretch>
        </p:blipFill>
        <p:spPr>
          <a:xfrm>
            <a:off x="5833625" y="1152475"/>
            <a:ext cx="1471375" cy="371304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1"/>
              </a:buClr>
              <a:buSzPct val="39285"/>
              <a:buFont typeface="Arial"/>
              <a:buNone/>
            </a:pPr>
            <a:r>
              <a:rPr lang="en">
                <a:solidFill>
                  <a:schemeClr val="lt1"/>
                </a:solidFill>
              </a:rPr>
              <a:t>Orchestra Group Uniform Descriptions (continued)</a:t>
            </a:r>
            <a:endParaRPr/>
          </a:p>
          <a:p>
            <a:pPr indent="0" lvl="0" marL="0" rtl="0" algn="l">
              <a:spcBef>
                <a:spcPts val="1200"/>
              </a:spcBef>
              <a:spcAft>
                <a:spcPts val="0"/>
              </a:spcAft>
              <a:buNone/>
            </a:pPr>
            <a:r>
              <a:t/>
            </a:r>
            <a:endParaRPr/>
          </a:p>
        </p:txBody>
      </p:sp>
      <p:sp>
        <p:nvSpPr>
          <p:cNvPr id="94" name="Google Shape;94;p19"/>
          <p:cNvSpPr txBox="1"/>
          <p:nvPr>
            <p:ph idx="1" type="body"/>
          </p:nvPr>
        </p:nvSpPr>
        <p:spPr>
          <a:xfrm>
            <a:off x="768900" y="1152475"/>
            <a:ext cx="4764600" cy="3574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200">
                <a:solidFill>
                  <a:schemeClr val="lt1"/>
                </a:solidFill>
              </a:rPr>
              <a:t>Female students in </a:t>
            </a:r>
            <a:r>
              <a:rPr b="1" lang="en" sz="2200">
                <a:solidFill>
                  <a:schemeClr val="lt1"/>
                </a:solidFill>
              </a:rPr>
              <a:t>Starlight Serenade</a:t>
            </a:r>
            <a:r>
              <a:rPr lang="en" sz="2200">
                <a:solidFill>
                  <a:schemeClr val="lt1"/>
                </a:solidFill>
              </a:rPr>
              <a:t> (Strolling Strings) wear shorter black dresses </a:t>
            </a:r>
            <a:r>
              <a:rPr lang="en" sz="2200">
                <a:solidFill>
                  <a:schemeClr val="lt1"/>
                </a:solidFill>
              </a:rPr>
              <a:t>(school rental).</a:t>
            </a:r>
            <a:endParaRPr sz="2200">
              <a:solidFill>
                <a:schemeClr val="lt1"/>
              </a:solidFill>
            </a:endParaRPr>
          </a:p>
          <a:p>
            <a:pPr indent="0" lvl="0" marL="0" rtl="0" algn="l">
              <a:spcBef>
                <a:spcPts val="1200"/>
              </a:spcBef>
              <a:spcAft>
                <a:spcPts val="1200"/>
              </a:spcAft>
              <a:buClr>
                <a:schemeClr val="dk1"/>
              </a:buClr>
              <a:buSzPts val="1100"/>
              <a:buFont typeface="Arial"/>
              <a:buNone/>
            </a:pPr>
            <a:r>
              <a:rPr lang="en" sz="2200">
                <a:solidFill>
                  <a:schemeClr val="lt1"/>
                </a:solidFill>
              </a:rPr>
              <a:t>Each student supplies her own dress slip, closed-toe black dress shoes (no boots) and sheer black nylons.</a:t>
            </a:r>
            <a:endParaRPr sz="2200">
              <a:solidFill>
                <a:schemeClr val="lt1"/>
              </a:solidFill>
            </a:endParaRPr>
          </a:p>
        </p:txBody>
      </p:sp>
      <p:pic>
        <p:nvPicPr>
          <p:cNvPr id="95" name="Google Shape;95;p19"/>
          <p:cNvPicPr preferRelativeResize="0"/>
          <p:nvPr/>
        </p:nvPicPr>
        <p:blipFill>
          <a:blip r:embed="rId3">
            <a:alphaModFix/>
          </a:blip>
          <a:stretch>
            <a:fillRect/>
          </a:stretch>
        </p:blipFill>
        <p:spPr>
          <a:xfrm>
            <a:off x="5776225" y="1152475"/>
            <a:ext cx="1482425" cy="363939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None/>
            </a:pPr>
            <a:r>
              <a:rPr lang="en">
                <a:solidFill>
                  <a:schemeClr val="lt1"/>
                </a:solidFill>
              </a:rPr>
              <a:t>Tuxedo pants and jackets Fitting and Care</a:t>
            </a:r>
            <a:endParaRPr/>
          </a:p>
        </p:txBody>
      </p:sp>
      <p:sp>
        <p:nvSpPr>
          <p:cNvPr id="101" name="Google Shape;101;p20"/>
          <p:cNvSpPr txBox="1"/>
          <p:nvPr>
            <p:ph idx="1" type="body"/>
          </p:nvPr>
        </p:nvSpPr>
        <p:spPr>
          <a:xfrm>
            <a:off x="311700" y="913225"/>
            <a:ext cx="8520600" cy="41589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en">
                <a:solidFill>
                  <a:schemeClr val="lt1"/>
                </a:solidFill>
              </a:rPr>
              <a:t>Jackets:</a:t>
            </a:r>
            <a:endParaRPr>
              <a:solidFill>
                <a:schemeClr val="lt1"/>
              </a:solidFill>
            </a:endParaRPr>
          </a:p>
          <a:p>
            <a:pPr indent="-308610" lvl="0" marL="457200" rtl="0" algn="l">
              <a:spcBef>
                <a:spcPts val="1200"/>
              </a:spcBef>
              <a:spcAft>
                <a:spcPts val="0"/>
              </a:spcAft>
              <a:buClr>
                <a:schemeClr val="lt1"/>
              </a:buClr>
              <a:buSzPct val="100000"/>
              <a:buChar char="●"/>
            </a:pPr>
            <a:r>
              <a:rPr lang="en">
                <a:solidFill>
                  <a:schemeClr val="lt1"/>
                </a:solidFill>
              </a:rPr>
              <a:t>Tux jackets should not need to be altered</a:t>
            </a:r>
            <a:endParaRPr>
              <a:solidFill>
                <a:schemeClr val="lt1"/>
              </a:solidFill>
            </a:endParaRPr>
          </a:p>
          <a:p>
            <a:pPr indent="-308610" lvl="0" marL="457200" rtl="0" algn="l">
              <a:spcBef>
                <a:spcPts val="0"/>
              </a:spcBef>
              <a:spcAft>
                <a:spcPts val="0"/>
              </a:spcAft>
              <a:buClr>
                <a:schemeClr val="lt1"/>
              </a:buClr>
              <a:buSzPct val="100000"/>
              <a:buChar char="●"/>
            </a:pPr>
            <a:r>
              <a:rPr lang="en">
                <a:solidFill>
                  <a:schemeClr val="lt1"/>
                </a:solidFill>
              </a:rPr>
              <a:t>If a button comes loose or falls off please sew it back on </a:t>
            </a:r>
            <a:r>
              <a:rPr lang="en" u="sng">
                <a:solidFill>
                  <a:srgbClr val="FFFF00"/>
                </a:solidFill>
                <a:hlinkClick r:id="rId3">
                  <a:extLst>
                    <a:ext uri="{A12FA001-AC4F-418D-AE19-62706E023703}">
                      <ahyp:hlinkClr val="tx"/>
                    </a:ext>
                  </a:extLst>
                </a:hlinkClick>
              </a:rPr>
              <a:t>How to Sew a Shank Button video link</a:t>
            </a:r>
            <a:r>
              <a:rPr lang="en">
                <a:solidFill>
                  <a:srgbClr val="FFFF00"/>
                </a:solidFill>
              </a:rPr>
              <a:t> </a:t>
            </a:r>
            <a:r>
              <a:rPr lang="en">
                <a:solidFill>
                  <a:schemeClr val="lt1"/>
                </a:solidFill>
              </a:rPr>
              <a:t>(extra buttons are available)</a:t>
            </a:r>
            <a:endParaRPr>
              <a:solidFill>
                <a:schemeClr val="lt1"/>
              </a:solidFill>
            </a:endParaRPr>
          </a:p>
          <a:p>
            <a:pPr indent="0" lvl="0" marL="0" rtl="0" algn="l">
              <a:spcBef>
                <a:spcPts val="1200"/>
              </a:spcBef>
              <a:spcAft>
                <a:spcPts val="0"/>
              </a:spcAft>
              <a:buNone/>
            </a:pPr>
            <a:r>
              <a:rPr lang="en">
                <a:solidFill>
                  <a:schemeClr val="lt1"/>
                </a:solidFill>
              </a:rPr>
              <a:t>Pants: </a:t>
            </a:r>
            <a:endParaRPr>
              <a:solidFill>
                <a:schemeClr val="lt1"/>
              </a:solidFill>
            </a:endParaRPr>
          </a:p>
          <a:p>
            <a:pPr indent="-308610" lvl="0" marL="457200" rtl="0" algn="l">
              <a:spcBef>
                <a:spcPts val="1200"/>
              </a:spcBef>
              <a:spcAft>
                <a:spcPts val="0"/>
              </a:spcAft>
              <a:buClr>
                <a:schemeClr val="lt1"/>
              </a:buClr>
              <a:buSzPct val="100000"/>
              <a:buChar char="●"/>
            </a:pPr>
            <a:r>
              <a:rPr lang="en">
                <a:solidFill>
                  <a:schemeClr val="lt1"/>
                </a:solidFill>
              </a:rPr>
              <a:t>The length may need to be hemmed shorter, or the length let down. The bottom of the pant leg in the back should touch the top of the heel of the performance shoe.</a:t>
            </a:r>
            <a:endParaRPr>
              <a:solidFill>
                <a:schemeClr val="lt1"/>
              </a:solidFill>
            </a:endParaRPr>
          </a:p>
          <a:p>
            <a:pPr indent="-308610" lvl="0" marL="457200" rtl="0" algn="l">
              <a:spcBef>
                <a:spcPts val="0"/>
              </a:spcBef>
              <a:spcAft>
                <a:spcPts val="0"/>
              </a:spcAft>
              <a:buClr>
                <a:schemeClr val="lt1"/>
              </a:buClr>
              <a:buSzPct val="100000"/>
              <a:buChar char="●"/>
            </a:pPr>
            <a:r>
              <a:rPr b="1" lang="en">
                <a:solidFill>
                  <a:schemeClr val="lt1"/>
                </a:solidFill>
              </a:rPr>
              <a:t>D</a:t>
            </a:r>
            <a:r>
              <a:rPr b="1" lang="en">
                <a:solidFill>
                  <a:schemeClr val="lt1"/>
                </a:solidFill>
              </a:rPr>
              <a:t>o not cut </a:t>
            </a:r>
            <a:r>
              <a:rPr lang="en">
                <a:solidFill>
                  <a:schemeClr val="lt1"/>
                </a:solidFill>
              </a:rPr>
              <a:t>any fabric length off the pants when hemming</a:t>
            </a:r>
            <a:endParaRPr>
              <a:solidFill>
                <a:schemeClr val="lt1"/>
              </a:solidFill>
            </a:endParaRPr>
          </a:p>
          <a:p>
            <a:pPr indent="-308610" lvl="0" marL="457200" rtl="0" algn="l">
              <a:spcBef>
                <a:spcPts val="0"/>
              </a:spcBef>
              <a:spcAft>
                <a:spcPts val="0"/>
              </a:spcAft>
              <a:buClr>
                <a:schemeClr val="lt1"/>
              </a:buClr>
              <a:buSzPct val="100000"/>
              <a:buChar char="●"/>
            </a:pPr>
            <a:r>
              <a:rPr lang="en">
                <a:solidFill>
                  <a:schemeClr val="lt1"/>
                </a:solidFill>
              </a:rPr>
              <a:t>To hem, use a sewing machine with a blind stitch </a:t>
            </a:r>
            <a:r>
              <a:rPr lang="en" u="sng">
                <a:solidFill>
                  <a:srgbClr val="FFFF00"/>
                </a:solidFill>
                <a:hlinkClick r:id="rId4">
                  <a:extLst>
                    <a:ext uri="{A12FA001-AC4F-418D-AE19-62706E023703}">
                      <ahyp:hlinkClr val="tx"/>
                    </a:ext>
                  </a:extLst>
                </a:hlinkClick>
              </a:rPr>
              <a:t>How to Hem Pants using a Blind Stitch video link</a:t>
            </a:r>
            <a:r>
              <a:rPr lang="en">
                <a:solidFill>
                  <a:schemeClr val="lt1"/>
                </a:solidFill>
              </a:rPr>
              <a:t>, or sew by hand </a:t>
            </a:r>
            <a:r>
              <a:rPr lang="en" u="sng">
                <a:solidFill>
                  <a:srgbClr val="FFFF00"/>
                </a:solidFill>
                <a:hlinkClick r:id="rId5">
                  <a:extLst>
                    <a:ext uri="{A12FA001-AC4F-418D-AE19-62706E023703}">
                      <ahyp:hlinkClr val="tx"/>
                    </a:ext>
                  </a:extLst>
                </a:hlinkClick>
              </a:rPr>
              <a:t>How to Hem Pants by Hand video link</a:t>
            </a:r>
            <a:endParaRPr>
              <a:solidFill>
                <a:srgbClr val="FFFF00"/>
              </a:solidFill>
            </a:endParaRPr>
          </a:p>
          <a:p>
            <a:pPr indent="-308610" lvl="0" marL="457200" rtl="0" algn="l">
              <a:spcBef>
                <a:spcPts val="0"/>
              </a:spcBef>
              <a:spcAft>
                <a:spcPts val="0"/>
              </a:spcAft>
              <a:buClr>
                <a:schemeClr val="lt1"/>
              </a:buClr>
              <a:buSzPct val="100000"/>
              <a:buChar char="●"/>
            </a:pPr>
            <a:r>
              <a:rPr b="1" lang="en">
                <a:solidFill>
                  <a:schemeClr val="lt1"/>
                </a:solidFill>
              </a:rPr>
              <a:t>Do not use</a:t>
            </a:r>
            <a:r>
              <a:rPr lang="en">
                <a:solidFill>
                  <a:schemeClr val="lt1"/>
                </a:solidFill>
              </a:rPr>
              <a:t> any kind of fabric glue or tape to hem</a:t>
            </a:r>
            <a:endParaRPr>
              <a:solidFill>
                <a:schemeClr val="lt1"/>
              </a:solidFill>
            </a:endParaRPr>
          </a:p>
          <a:p>
            <a:pPr indent="0" lvl="0" marL="0" rtl="0" algn="l">
              <a:spcBef>
                <a:spcPts val="1200"/>
              </a:spcBef>
              <a:spcAft>
                <a:spcPts val="0"/>
              </a:spcAft>
              <a:buNone/>
            </a:pPr>
            <a:r>
              <a:rPr lang="en">
                <a:solidFill>
                  <a:schemeClr val="lt1"/>
                </a:solidFill>
              </a:rPr>
              <a:t>Cleaning and Care:</a:t>
            </a:r>
            <a:endParaRPr>
              <a:solidFill>
                <a:schemeClr val="lt1"/>
              </a:solidFill>
            </a:endParaRPr>
          </a:p>
          <a:p>
            <a:pPr indent="-308610" lvl="0" marL="457200" rtl="0" algn="l">
              <a:spcBef>
                <a:spcPts val="1200"/>
              </a:spcBef>
              <a:spcAft>
                <a:spcPts val="0"/>
              </a:spcAft>
              <a:buClr>
                <a:schemeClr val="lt1"/>
              </a:buClr>
              <a:buSzPct val="100000"/>
              <a:buChar char="●"/>
            </a:pPr>
            <a:r>
              <a:rPr lang="en">
                <a:solidFill>
                  <a:schemeClr val="lt1"/>
                </a:solidFill>
              </a:rPr>
              <a:t>Jackets and pants can be spot cleaned with a damp cloth, and should be dry cleaned when they become dirty or smelly. Keep pants and jackets hung up to avoid wrinkles.</a:t>
            </a:r>
            <a:endParaRPr>
              <a:solidFill>
                <a:schemeClr val="lt1"/>
              </a:solidFill>
            </a:endParaRPr>
          </a:p>
          <a:p>
            <a:pPr indent="-308610" lvl="0" marL="457200" rtl="0" algn="l">
              <a:spcBef>
                <a:spcPts val="0"/>
              </a:spcBef>
              <a:spcAft>
                <a:spcPts val="0"/>
              </a:spcAft>
              <a:buClr>
                <a:schemeClr val="lt1"/>
              </a:buClr>
              <a:buSzPct val="100000"/>
              <a:buChar char="●"/>
            </a:pPr>
            <a:r>
              <a:rPr lang="en" u="sng">
                <a:solidFill>
                  <a:srgbClr val="FFFF00"/>
                </a:solidFill>
                <a:hlinkClick r:id="rId6">
                  <a:extLst>
                    <a:ext uri="{A12FA001-AC4F-418D-AE19-62706E023703}">
                      <ahyp:hlinkClr val="tx"/>
                    </a:ext>
                  </a:extLst>
                </a:hlinkClick>
              </a:rPr>
              <a:t>How to Hang Up Tux Pants Properly video link</a:t>
            </a:r>
            <a:endParaRPr>
              <a:solidFill>
                <a:schemeClr val="lt1"/>
              </a:solidFill>
            </a:endParaRPr>
          </a:p>
          <a:p>
            <a:pPr indent="0" lvl="0" marL="0" rtl="0" algn="l">
              <a:spcBef>
                <a:spcPts val="1200"/>
              </a:spcBef>
              <a:spcAft>
                <a:spcPts val="1200"/>
              </a:spcAft>
              <a:buNone/>
            </a:pPr>
            <a:r>
              <a:t/>
            </a:r>
            <a:endParaRPr>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None/>
            </a:pPr>
            <a:r>
              <a:rPr lang="en">
                <a:solidFill>
                  <a:schemeClr val="lt1"/>
                </a:solidFill>
              </a:rPr>
              <a:t>Long Skirt Fitting and Care (Concert/Chamber)</a:t>
            </a:r>
            <a:endParaRPr/>
          </a:p>
        </p:txBody>
      </p:sp>
      <p:sp>
        <p:nvSpPr>
          <p:cNvPr id="107" name="Google Shape;107;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Clr>
                <a:schemeClr val="lt1"/>
              </a:buClr>
              <a:buSzPts val="1800"/>
              <a:buChar char="●"/>
            </a:pPr>
            <a:r>
              <a:rPr lang="en">
                <a:solidFill>
                  <a:schemeClr val="lt1"/>
                </a:solidFill>
              </a:rPr>
              <a:t>The length of the skirt may need to be hemmed shorter, or the length let down. The bottom of the skirt should be 1 inch from the floor when the performance shoes are worn. </a:t>
            </a:r>
            <a:endParaRPr>
              <a:solidFill>
                <a:schemeClr val="lt1"/>
              </a:solidFill>
            </a:endParaRPr>
          </a:p>
          <a:p>
            <a:pPr indent="-342900" lvl="0" marL="457200" rtl="0" algn="l">
              <a:spcBef>
                <a:spcPts val="0"/>
              </a:spcBef>
              <a:spcAft>
                <a:spcPts val="0"/>
              </a:spcAft>
              <a:buClr>
                <a:schemeClr val="lt1"/>
              </a:buClr>
              <a:buSzPts val="1800"/>
              <a:buChar char="●"/>
            </a:pPr>
            <a:r>
              <a:rPr b="1" lang="en">
                <a:solidFill>
                  <a:schemeClr val="lt1"/>
                </a:solidFill>
              </a:rPr>
              <a:t>Do not cut </a:t>
            </a:r>
            <a:r>
              <a:rPr lang="en">
                <a:solidFill>
                  <a:schemeClr val="lt1"/>
                </a:solidFill>
              </a:rPr>
              <a:t>any fabric length off the skirt when hemming</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Because the fabric is stretchy, hemming by hand is best </a:t>
            </a:r>
            <a:r>
              <a:rPr lang="en" u="sng">
                <a:solidFill>
                  <a:srgbClr val="FFFF00"/>
                </a:solidFill>
                <a:hlinkClick r:id="rId3">
                  <a:extLst>
                    <a:ext uri="{A12FA001-AC4F-418D-AE19-62706E023703}">
                      <ahyp:hlinkClr val="tx"/>
                    </a:ext>
                  </a:extLst>
                </a:hlinkClick>
              </a:rPr>
              <a:t>How to Hem a Skirt by Hand video link</a:t>
            </a:r>
            <a:endParaRPr>
              <a:solidFill>
                <a:srgbClr val="FFFF00"/>
              </a:solidFill>
            </a:endParaRPr>
          </a:p>
          <a:p>
            <a:pPr indent="-342900" lvl="0" marL="457200" rtl="0" algn="l">
              <a:spcBef>
                <a:spcPts val="0"/>
              </a:spcBef>
              <a:spcAft>
                <a:spcPts val="0"/>
              </a:spcAft>
              <a:buClr>
                <a:schemeClr val="lt1"/>
              </a:buClr>
              <a:buSzPts val="1800"/>
              <a:buChar char="●"/>
            </a:pPr>
            <a:r>
              <a:rPr b="1" lang="en">
                <a:solidFill>
                  <a:schemeClr val="lt1"/>
                </a:solidFill>
              </a:rPr>
              <a:t>Do not use</a:t>
            </a:r>
            <a:r>
              <a:rPr lang="en">
                <a:solidFill>
                  <a:schemeClr val="lt1"/>
                </a:solidFill>
              </a:rPr>
              <a:t> any kind of fabric glue or tape to hem</a:t>
            </a:r>
            <a:endParaRPr>
              <a:solidFill>
                <a:schemeClr val="lt1"/>
              </a:solidFill>
            </a:endParaRPr>
          </a:p>
          <a:p>
            <a:pPr indent="0" lvl="0" marL="0" rtl="0" algn="l">
              <a:spcBef>
                <a:spcPts val="1200"/>
              </a:spcBef>
              <a:spcAft>
                <a:spcPts val="0"/>
              </a:spcAft>
              <a:buNone/>
            </a:pPr>
            <a:r>
              <a:rPr lang="en">
                <a:solidFill>
                  <a:schemeClr val="lt1"/>
                </a:solidFill>
              </a:rPr>
              <a:t>Cleaning and Care:</a:t>
            </a:r>
            <a:endParaRPr>
              <a:solidFill>
                <a:schemeClr val="lt1"/>
              </a:solidFill>
            </a:endParaRPr>
          </a:p>
          <a:p>
            <a:pPr indent="-342900" lvl="0" marL="457200" rtl="0" algn="l">
              <a:spcBef>
                <a:spcPts val="1200"/>
              </a:spcBef>
              <a:spcAft>
                <a:spcPts val="0"/>
              </a:spcAft>
              <a:buClr>
                <a:schemeClr val="lt1"/>
              </a:buClr>
              <a:buSzPts val="1800"/>
              <a:buChar char="●"/>
            </a:pPr>
            <a:r>
              <a:rPr lang="en">
                <a:solidFill>
                  <a:schemeClr val="lt1"/>
                </a:solidFill>
              </a:rPr>
              <a:t>Skirts may be machine washed in cold water on a Delicate/Gentle Cycle and laid flat to dry. Hang up to avoid wrinkles.</a:t>
            </a:r>
            <a:endParaRPr>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